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2" r:id="rId1"/>
    <p:sldMasterId id="2147483684" r:id="rId2"/>
  </p:sldMasterIdLst>
  <p:notesMasterIdLst>
    <p:notesMasterId r:id="rId9"/>
  </p:notesMasterIdLst>
  <p:handoutMasterIdLst>
    <p:handoutMasterId r:id="rId10"/>
  </p:handoutMasterIdLst>
  <p:sldIdLst>
    <p:sldId id="407" r:id="rId3"/>
    <p:sldId id="350" r:id="rId4"/>
    <p:sldId id="599" r:id="rId5"/>
    <p:sldId id="598" r:id="rId6"/>
    <p:sldId id="597" r:id="rId7"/>
    <p:sldId id="594" r:id="rId8"/>
  </p:sldIdLst>
  <p:sldSz cx="9144000" cy="6858000" type="screen4x3"/>
  <p:notesSz cx="6735763" cy="9866313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>
          <p15:clr>
            <a:srgbClr val="A4A3A4"/>
          </p15:clr>
        </p15:guide>
        <p15:guide id="2" pos="2130">
          <p15:clr>
            <a:srgbClr val="A4A3A4"/>
          </p15:clr>
        </p15:guide>
        <p15:guide id="3" orient="horz" pos="3108">
          <p15:clr>
            <a:srgbClr val="A4A3A4"/>
          </p15:clr>
        </p15:guide>
        <p15:guide id="4" pos="212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lobalFund" initials="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1C4BF"/>
    <a:srgbClr val="F50F0F"/>
    <a:srgbClr val="2540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95" autoAdjust="0"/>
    <p:restoredTop sz="96441" autoAdjust="0"/>
  </p:normalViewPr>
  <p:slideViewPr>
    <p:cSldViewPr>
      <p:cViewPr varScale="1">
        <p:scale>
          <a:sx n="66" d="100"/>
          <a:sy n="66" d="100"/>
        </p:scale>
        <p:origin x="1764" y="4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-1032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3132"/>
        <p:guide pos="2130"/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C7F8D5-A004-426D-8C4D-6B29DFDC0C95}" type="datetimeFigureOut">
              <a:rPr lang="ru-RU" smtClean="0"/>
              <a:t>15.07.2024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BC220-E492-477F-81E7-0B1266511F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9143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1"/>
          <p:cNvSpPr>
            <a:spLocks noChangeArrowheads="1"/>
          </p:cNvSpPr>
          <p:nvPr/>
        </p:nvSpPr>
        <p:spPr bwMode="auto">
          <a:xfrm>
            <a:off x="1" y="0"/>
            <a:ext cx="6735763" cy="98663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1" y="0"/>
            <a:ext cx="2919516" cy="49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2" name="Text Box 3"/>
          <p:cNvSpPr txBox="1">
            <a:spLocks noChangeArrowheads="1"/>
          </p:cNvSpPr>
          <p:nvPr/>
        </p:nvSpPr>
        <p:spPr bwMode="auto">
          <a:xfrm>
            <a:off x="3814667" y="0"/>
            <a:ext cx="2919516" cy="49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3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889000" y="730250"/>
            <a:ext cx="4956175" cy="3716338"/>
          </a:xfrm>
          <a:prstGeom prst="rect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3736" y="4686619"/>
            <a:ext cx="5386712" cy="443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451" tIns="46515" rIns="89451" bIns="46515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/>
          </a:p>
        </p:txBody>
      </p:sp>
      <p:sp>
        <p:nvSpPr>
          <p:cNvPr id="22535" name="Text Box 6"/>
          <p:cNvSpPr txBox="1">
            <a:spLocks noChangeArrowheads="1"/>
          </p:cNvSpPr>
          <p:nvPr/>
        </p:nvSpPr>
        <p:spPr bwMode="auto">
          <a:xfrm>
            <a:off x="1" y="9371660"/>
            <a:ext cx="2919516" cy="493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14666" y="9371659"/>
            <a:ext cx="2917935" cy="491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451" tIns="46515" rIns="89451" bIns="46515" numCol="1" anchor="b" anchorCtr="0" compatLnSpc="1">
            <a:prstTxWarp prst="textNoShape">
              <a:avLst/>
            </a:prstTxWarp>
          </a:bodyPr>
          <a:lstStyle>
            <a:lvl1pPr algn="r">
              <a:buClrTx/>
              <a:buSzPct val="100000"/>
              <a:buFontTx/>
              <a:buNone/>
              <a:tabLst>
                <a:tab pos="0" algn="l"/>
                <a:tab pos="908822" algn="l"/>
                <a:tab pos="1817644" algn="l"/>
                <a:tab pos="2726466" algn="l"/>
                <a:tab pos="3635289" algn="l"/>
                <a:tab pos="4544111" algn="l"/>
                <a:tab pos="5452933" algn="l"/>
                <a:tab pos="6361755" algn="l"/>
                <a:tab pos="7270577" algn="l"/>
                <a:tab pos="8179399" algn="l"/>
                <a:tab pos="9088222" algn="l"/>
                <a:tab pos="9997044" algn="l"/>
              </a:tabLst>
              <a:defRPr sz="1200">
                <a:solidFill>
                  <a:srgbClr val="000000"/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1B4A1393-A8A5-48C3-93F5-9A17119765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239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DDC8C27-D63E-44C3-82A0-AFB80D8DD05C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1639354F-0C30-4C88-9483-AA84883F57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858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2027677-1C32-447B-9A51-F141B516AB9A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D13AA288-0CC7-4342-82C7-587DCB41EF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976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0D358D8-E05F-47CB-95D4-F5A913D503AA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542035F1-0E85-421A-AC67-6927523FE1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5287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63B104E-DDFB-423C-BB06-2CE9EB873B99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E41D0CD-FDF0-405B-B2C2-5252CC0F31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745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9195171-C257-4F94-8CAA-C28292ED2B2A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F2E4BD9-A521-4F1D-81CC-8E5A09F2F3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007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4475BCC-C92E-4B5F-8C8D-1D46C99C7336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BA08EBE-09BA-43A4-B7F1-94FFEEC94B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334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6A45096-6487-41C1-B45B-E53E828D944A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D71CDF5-9C27-4F72-9660-E4B9568B04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658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008AB1D-F131-46D5-927E-53232F459E0E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5C7D139-5C56-477F-B666-3BE1DA4058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190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B8459D6-43F0-4634-85DE-43A3263C2771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EC5D07D-B323-4A0E-80A2-55D8F71C70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816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9D5A6D9-53FF-4332-A1CE-E165D580156B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A373459-ECEC-4739-B6B8-FDA726605E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0477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EF8B05F-ABD7-4973-AFBA-D8431F6CE438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BEC58CD-E265-4378-B552-81BE03F9A8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85434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48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DDC8C27-D63E-44C3-82A0-AFB80D8DD05C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1639354F-0C30-4C88-9483-AA84883F57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90138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2027677-1C32-447B-9A51-F141B516AB9A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D13AA288-0CC7-4342-82C7-587DCB41EF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11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2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0D358D8-E05F-47CB-95D4-F5A913D503AA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542035F1-0E85-421A-AC67-6927523FE1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0183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63B104E-DDFB-423C-BB06-2CE9EB873B99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E41D0CD-FDF0-405B-B2C2-5252CC0F31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5561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9195171-C257-4F94-8CAA-C28292ED2B2A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F2E4BD9-A521-4F1D-81CC-8E5A09F2F3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6494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4475BCC-C92E-4B5F-8C8D-1D46C99C7336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BA08EBE-09BA-43A4-B7F1-94FFEEC94B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584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6A45096-6487-41C1-B45B-E53E828D944A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D71CDF5-9C27-4F72-9660-E4B9568B04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5074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1" y="273058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008AB1D-F131-46D5-927E-53232F459E0E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5C7D139-5C56-477F-B666-3BE1DA4058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4182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B8459D6-43F0-4634-85DE-43A3263C2771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EC5D07D-B323-4A0E-80A2-55D8F71C70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6298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9D5A6D9-53FF-4332-A1CE-E165D580156B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A373459-ECEC-4739-B6B8-FDA726605E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5415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5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5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EF8B05F-ABD7-4973-AFBA-D8431F6CE438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BEC58CD-E265-4378-B552-81BE03F9A8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95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51B2843B-F705-4A64-AED2-A02D930FF26F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6F5D1E71-2FEA-4591-A37A-400EDD6AC2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6971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7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51B2843B-F705-4A64-AED2-A02D930FF26F}" type="datetimeFigureOut">
              <a:rPr lang="ru-RU"/>
              <a:pPr>
                <a:defRPr/>
              </a:pPr>
              <a:t>15.07.2024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7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7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6F5D1E71-2FEA-4591-A37A-400EDD6AC2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518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>
            <a:extLst>
              <a:ext uri="{FF2B5EF4-FFF2-40B4-BE49-F238E27FC236}">
                <a16:creationId xmlns:a16="http://schemas.microsoft.com/office/drawing/2014/main" id="{56223E15-0A1B-4EC7-9CB8-288A84850D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505" y="1412878"/>
            <a:ext cx="5832648" cy="4104354"/>
          </a:xfrm>
          <a:solidFill>
            <a:srgbClr val="254061"/>
          </a:solidFill>
        </p:spPr>
        <p:txBody>
          <a:bodyPr/>
          <a:lstStyle/>
          <a:p>
            <a:r>
              <a:rPr lang="ru-RU" altLang="ru-RU" sz="2800" b="1" dirty="0">
                <a:solidFill>
                  <a:srgbClr val="FFFF00"/>
                </a:solidFill>
              </a:rPr>
              <a:t>Согласование передачи активов с нулевой стоимостью на баланс ГПХ на ПХВ «Национальный научный центр </a:t>
            </a:r>
            <a:r>
              <a:rPr lang="ru-RU" altLang="ru-RU" sz="2800" b="1" dirty="0" err="1">
                <a:solidFill>
                  <a:srgbClr val="FFFF00"/>
                </a:solidFill>
              </a:rPr>
              <a:t>фтизиопульмонологии</a:t>
            </a:r>
            <a:r>
              <a:rPr lang="ru-RU" altLang="ru-RU" sz="2800" b="1" dirty="0">
                <a:solidFill>
                  <a:srgbClr val="FFFF00"/>
                </a:solidFill>
              </a:rPr>
              <a:t> РК» и последующее списание этих активов с учета гранта ГФ по компоненту «Туберкулез» в Республике Казахстан».</a:t>
            </a:r>
          </a:p>
        </p:txBody>
      </p:sp>
      <p:sp>
        <p:nvSpPr>
          <p:cNvPr id="16387" name="Подзаголовок 2">
            <a:extLst>
              <a:ext uri="{FF2B5EF4-FFF2-40B4-BE49-F238E27FC236}">
                <a16:creationId xmlns:a16="http://schemas.microsoft.com/office/drawing/2014/main" id="{A6B5180B-4564-4391-964A-5776BBF1AC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9752" y="5517232"/>
            <a:ext cx="5904458" cy="648072"/>
          </a:xfrm>
        </p:spPr>
        <p:txBody>
          <a:bodyPr/>
          <a:lstStyle/>
          <a:p>
            <a:endParaRPr lang="en-US" altLang="ru-RU" sz="1800" b="1" i="1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altLang="ru-RU" dirty="0">
              <a:solidFill>
                <a:srgbClr val="898989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altLang="ru-RU" dirty="0">
              <a:solidFill>
                <a:srgbClr val="898989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altLang="ru-RU" dirty="0">
                <a:solidFill>
                  <a:srgbClr val="898989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</p:txBody>
      </p:sp>
      <p:pic>
        <p:nvPicPr>
          <p:cNvPr id="16388" name="Рисунок 1">
            <a:extLst>
              <a:ext uri="{FF2B5EF4-FFF2-40B4-BE49-F238E27FC236}">
                <a16:creationId xmlns:a16="http://schemas.microsoft.com/office/drawing/2014/main" id="{B3378DC6-CFAF-4895-B3B5-55EB585CE7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2" y="116633"/>
            <a:ext cx="1511300" cy="1224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389" name="Объект 1">
            <a:extLst>
              <a:ext uri="{FF2B5EF4-FFF2-40B4-BE49-F238E27FC236}">
                <a16:creationId xmlns:a16="http://schemas.microsoft.com/office/drawing/2014/main" id="{67C4AFF9-B084-49EC-8D52-161B5A22C8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156161"/>
              </p:ext>
            </p:extLst>
          </p:nvPr>
        </p:nvGraphicFramePr>
        <p:xfrm>
          <a:off x="6228184" y="188916"/>
          <a:ext cx="2808312" cy="648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3" name="Acrobat Document" r:id="rId4" imgW="14401553" imgH="35997761" progId="AcroExch.Document.11">
                  <p:embed/>
                </p:oleObj>
              </mc:Choice>
              <mc:Fallback>
                <p:oleObj name="Acrobat Document" r:id="rId4" imgW="14401553" imgH="35997761" progId="AcroExch.Document.11">
                  <p:embed/>
                  <p:pic>
                    <p:nvPicPr>
                      <p:cNvPr id="16389" name="Объект 1">
                        <a:extLst>
                          <a:ext uri="{FF2B5EF4-FFF2-40B4-BE49-F238E27FC236}">
                            <a16:creationId xmlns:a16="http://schemas.microsoft.com/office/drawing/2014/main" id="{67C4AFF9-B084-49EC-8D52-161B5A22C80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8184" y="188916"/>
                        <a:ext cx="2808312" cy="6480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Заголовок 3">
            <a:extLst>
              <a:ext uri="{FF2B5EF4-FFF2-40B4-BE49-F238E27FC236}">
                <a16:creationId xmlns:a16="http://schemas.microsoft.com/office/drawing/2014/main" id="{DB792E2B-687C-4F98-9447-EEBB3307C6D0}"/>
              </a:ext>
            </a:extLst>
          </p:cNvPr>
          <p:cNvSpPr txBox="1">
            <a:spLocks/>
          </p:cNvSpPr>
          <p:nvPr/>
        </p:nvSpPr>
        <p:spPr bwMode="auto">
          <a:xfrm>
            <a:off x="323528" y="5877272"/>
            <a:ext cx="5832648" cy="43204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/>
            <a:r>
              <a:rPr lang="ru-RU" sz="1400" b="1" dirty="0">
                <a:solidFill>
                  <a:schemeClr val="bg1"/>
                </a:solidFill>
              </a:rPr>
              <a:t>Менеджер ГРП ГФ по ТБ в РК – Исмаилов Ш.Ш.</a:t>
            </a:r>
          </a:p>
          <a:p>
            <a:pPr defTabSz="914400"/>
            <a:r>
              <a:rPr lang="ru-RU" sz="1400" b="1" dirty="0">
                <a:solidFill>
                  <a:schemeClr val="bg1"/>
                </a:solidFill>
              </a:rPr>
              <a:t>Алматы, СКК 16.07.24г.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188640"/>
            <a:ext cx="8678768" cy="1224136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ru-RU" sz="3200" b="1" dirty="0">
                <a:solidFill>
                  <a:srgbClr val="FFFF00"/>
                </a:solidFill>
              </a:rPr>
              <a:t>Включение вопроса на повестку дня заседания СКК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7506" y="1844824"/>
            <a:ext cx="8928992" cy="4608512"/>
          </a:xfrm>
        </p:spPr>
        <p:txBody>
          <a:bodyPr/>
          <a:lstStyle/>
          <a:p>
            <a:pPr marL="0" lvl="0" indent="0" algn="ctr">
              <a:buNone/>
            </a:pPr>
            <a:r>
              <a:rPr lang="ru-RU" b="1" dirty="0">
                <a:solidFill>
                  <a:prstClr val="black"/>
                </a:solidFill>
              </a:rPr>
              <a:t>Согласование с СКК вопроса </a:t>
            </a:r>
            <a:r>
              <a:rPr lang="kk-KZ" b="1" dirty="0">
                <a:solidFill>
                  <a:prstClr val="black"/>
                </a:solidFill>
              </a:rPr>
              <a:t>по передаче активов с нулевой стоимостью на баланс ННЦФ и последующее</a:t>
            </a:r>
            <a:r>
              <a:rPr lang="ru-RU" b="1" dirty="0">
                <a:solidFill>
                  <a:prstClr val="black"/>
                </a:solidFill>
              </a:rPr>
              <a:t> списание этих активов с учета гранта ГФ.</a:t>
            </a:r>
          </a:p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endParaRPr lang="ru-RU" sz="2400" dirty="0">
              <a:solidFill>
                <a:srgbClr val="4472C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557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116632"/>
            <a:ext cx="8678768" cy="144016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ru-RU" sz="2800" b="1" dirty="0">
                <a:solidFill>
                  <a:srgbClr val="FFFF00"/>
                </a:solidFill>
              </a:rPr>
              <a:t>Итоговая информация по основным средствам (ОС), приобретенных на средства гранта ГФ по состоянию на 31.12.2022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7506" y="1700808"/>
            <a:ext cx="8928992" cy="4968552"/>
          </a:xfrm>
        </p:spPr>
        <p:txBody>
          <a:bodyPr/>
          <a:lstStyle/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endParaRPr lang="ru-RU" sz="2400" b="1" dirty="0">
              <a:solidFill>
                <a:srgbClr val="4472C4">
                  <a:lumMod val="50000"/>
                </a:srgbClr>
              </a:solidFill>
            </a:endParaRPr>
          </a:p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r>
              <a:rPr lang="ru-RU" sz="2400" b="1" dirty="0">
                <a:solidFill>
                  <a:srgbClr val="4472C4">
                    <a:lumMod val="50000"/>
                  </a:srgbClr>
                </a:solidFill>
              </a:rPr>
              <a:t>Всего на конец грантового периода 2020-2022 в учете гранта зарегистрировано 1 151 объектов ОС по первоначальной стоимости на сумму $3 661 773.</a:t>
            </a:r>
          </a:p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r>
              <a:rPr lang="ru-RU" sz="2400" b="1" dirty="0">
                <a:solidFill>
                  <a:srgbClr val="4472C4">
                    <a:lumMod val="50000"/>
                  </a:srgbClr>
                </a:solidFill>
              </a:rPr>
              <a:t>Накопленная амортизация по указанным ОС на конец грантового периода 2020-2022 составляет $335 010.</a:t>
            </a:r>
          </a:p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r>
              <a:rPr lang="ru-RU" sz="2400" b="1" dirty="0">
                <a:solidFill>
                  <a:srgbClr val="4472C4">
                    <a:lumMod val="50000"/>
                  </a:srgbClr>
                </a:solidFill>
              </a:rPr>
              <a:t>Балансовая стоимость по этим ОС на конец грантового периода 2020-2022 составляет $3 326 763.</a:t>
            </a:r>
          </a:p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r>
              <a:rPr lang="ru-RU" sz="2400" b="1" dirty="0">
                <a:solidFill>
                  <a:srgbClr val="4472C4">
                    <a:lumMod val="50000"/>
                  </a:srgbClr>
                </a:solidFill>
              </a:rPr>
              <a:t>В том числе 13 объектов ОС на конец грантового периода 2020-2022 числятся по нулевой стоимости в связи с полной амортизацией.</a:t>
            </a:r>
          </a:p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endParaRPr lang="ru-RU" sz="2400" dirty="0">
              <a:solidFill>
                <a:srgbClr val="4472C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8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116632"/>
            <a:ext cx="8678768" cy="1152128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ru-RU" sz="3200" b="1" dirty="0">
                <a:solidFill>
                  <a:srgbClr val="FFFF00"/>
                </a:solidFill>
              </a:rPr>
              <a:t>Основание для списания ОС </a:t>
            </a:r>
            <a:br>
              <a:rPr lang="ru-RU" sz="3200" b="1" dirty="0">
                <a:solidFill>
                  <a:srgbClr val="FFFF00"/>
                </a:solidFill>
              </a:rPr>
            </a:br>
            <a:r>
              <a:rPr lang="ru-RU" sz="3200" b="1" dirty="0">
                <a:solidFill>
                  <a:srgbClr val="FFFF00"/>
                </a:solidFill>
              </a:rPr>
              <a:t>с учета гранта ГФ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7506" y="1340768"/>
            <a:ext cx="8928992" cy="5328592"/>
          </a:xfrm>
        </p:spPr>
        <p:txBody>
          <a:bodyPr/>
          <a:lstStyle/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endParaRPr lang="ru-RU" sz="2000" b="1" dirty="0">
              <a:solidFill>
                <a:srgbClr val="4472C4">
                  <a:lumMod val="50000"/>
                </a:srgbClr>
              </a:solidFill>
            </a:endParaRPr>
          </a:p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r>
              <a:rPr lang="ru-RU" sz="2000" b="1" dirty="0">
                <a:solidFill>
                  <a:srgbClr val="4472C4">
                    <a:lumMod val="50000"/>
                  </a:srgbClr>
                </a:solidFill>
              </a:rPr>
              <a:t>Согласно руководству ГФ по управлению основными средствами от 2020 года, если не ожидается никаких будущих экономических выгод или служебного потенциала от использования ОС в рамках дальнейшей программной деятельности гранта, то эти ОС могут быть списаны с гранта.</a:t>
            </a:r>
          </a:p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r>
              <a:rPr lang="ru-RU" sz="2000" b="1" dirty="0">
                <a:solidFill>
                  <a:srgbClr val="4472C4">
                    <a:lumMod val="50000"/>
                  </a:srgbClr>
                </a:solidFill>
              </a:rPr>
              <a:t>Приведенный перечень для списания состоит из 13 объектов по категории офисная мебель.</a:t>
            </a:r>
          </a:p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r>
              <a:rPr lang="ru-RU" sz="2000" b="1" dirty="0">
                <a:solidFill>
                  <a:srgbClr val="4472C4">
                    <a:lumMod val="50000"/>
                  </a:srgbClr>
                </a:solidFill>
              </a:rPr>
              <a:t>Указанные в перечне активы были приобретены в 1-м полугодии 2017 года и на текущий момент полностью </a:t>
            </a:r>
            <a:r>
              <a:rPr lang="ru-RU" sz="2000" b="1" dirty="0" err="1">
                <a:solidFill>
                  <a:srgbClr val="4472C4">
                    <a:lumMod val="50000"/>
                  </a:srgbClr>
                </a:solidFill>
              </a:rPr>
              <a:t>самортизированы</a:t>
            </a:r>
            <a:r>
              <a:rPr lang="ru-RU" sz="2000" b="1" dirty="0">
                <a:solidFill>
                  <a:srgbClr val="4472C4">
                    <a:lumMod val="50000"/>
                  </a:srgbClr>
                </a:solidFill>
              </a:rPr>
              <a:t>, итоговая балансовая стоимость этих активов равна 0.</a:t>
            </a:r>
          </a:p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r>
              <a:rPr lang="ru-RU" sz="2000" b="1" dirty="0">
                <a:solidFill>
                  <a:srgbClr val="4472C4">
                    <a:lumMod val="50000"/>
                  </a:srgbClr>
                </a:solidFill>
              </a:rPr>
              <a:t>Кроме одного кресла, все активы находятся в рабочем состоянии и используются по своему назначению.</a:t>
            </a:r>
          </a:p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r>
              <a:rPr lang="ru-RU" sz="2000" b="1" dirty="0">
                <a:solidFill>
                  <a:srgbClr val="4472C4">
                    <a:lumMod val="50000"/>
                  </a:srgbClr>
                </a:solidFill>
              </a:rPr>
              <a:t>Списание с гранта этих активов будет осуществлено путем оформления акта приема-передачи с подразделения ГРП ГФ ННЦФ в другие подразделения ННЦФ и сменой МОЛ.</a:t>
            </a:r>
          </a:p>
          <a:p>
            <a:pPr lvl="0" algn="just" defTabSz="457200" eaLnBrk="1" fontAlgn="auto" hangingPunct="1">
              <a:spcAft>
                <a:spcPts val="0"/>
              </a:spcAft>
              <a:buFont typeface="Arial"/>
              <a:buChar char="•"/>
            </a:pPr>
            <a:endParaRPr lang="ru-RU" sz="2400" dirty="0">
              <a:solidFill>
                <a:srgbClr val="4472C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453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116632"/>
            <a:ext cx="8678768" cy="72008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ru-RU" sz="2800" b="1" dirty="0">
                <a:solidFill>
                  <a:srgbClr val="FFFF00"/>
                </a:solidFill>
              </a:rPr>
              <a:t>Перечень ОС для списания с учета гранта ГФ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8E6FAB82-8A6A-4C17-8CEA-126C9B037CB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928100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9773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836713"/>
            <a:ext cx="7128792" cy="3312368"/>
          </a:xfrm>
        </p:spPr>
        <p:txBody>
          <a:bodyPr>
            <a:normAutofit/>
          </a:bodyPr>
          <a:lstStyle/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400" b="1" dirty="0">
                <a:solidFill>
                  <a:schemeClr val="tx2">
                    <a:lumMod val="75000"/>
                  </a:schemeClr>
                </a:solidFill>
              </a:rPr>
              <a:t>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328707804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6386</TotalTime>
  <Words>318</Words>
  <Application>Microsoft Office PowerPoint</Application>
  <PresentationFormat>Экран (4:3)</PresentationFormat>
  <Paragraphs>25</Paragraphs>
  <Slides>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3" baseType="lpstr">
      <vt:lpstr>Arial</vt:lpstr>
      <vt:lpstr>Calibri</vt:lpstr>
      <vt:lpstr>Times New Roman</vt:lpstr>
      <vt:lpstr>Wingdings 2</vt:lpstr>
      <vt:lpstr>1_Тема Office</vt:lpstr>
      <vt:lpstr>2_Тема Office</vt:lpstr>
      <vt:lpstr>Acrobat Document</vt:lpstr>
      <vt:lpstr>Согласование передачи активов с нулевой стоимостью на баланс ГПХ на ПХВ «Национальный научный центр фтизиопульмонологии РК» и последующее списание этих активов с учета гранта ГФ по компоненту «Туберкулез» в Республике Казахстан».</vt:lpstr>
      <vt:lpstr>Включение вопроса на повестку дня заседания СКК</vt:lpstr>
      <vt:lpstr>Итоговая информация по основным средствам (ОС), приобретенных на средства гранта ГФ по состоянию на 31.12.2022</vt:lpstr>
      <vt:lpstr>Основание для списания ОС  с учета гранта ГФ</vt:lpstr>
      <vt:lpstr>Перечень ОС для списания с учета гранта ГФ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Эффективность   противотуберкулезной Программы в Республике Казахстан</dc:title>
  <dc:creator>Яна Бесстрашнова</dc:creator>
  <cp:lastModifiedBy>GF-PC</cp:lastModifiedBy>
  <cp:revision>573</cp:revision>
  <cp:lastPrinted>2020-10-06T09:49:38Z</cp:lastPrinted>
  <dcterms:created xsi:type="dcterms:W3CDTF">2013-01-23T10:14:42Z</dcterms:created>
  <dcterms:modified xsi:type="dcterms:W3CDTF">2024-07-15T14:46:11Z</dcterms:modified>
</cp:coreProperties>
</file>